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7" r:id="rId3"/>
    <p:sldMasterId id="2147483694" r:id="rId4"/>
  </p:sldMasterIdLst>
  <p:sldIdLst>
    <p:sldId id="256" r:id="rId5"/>
    <p:sldId id="257" r:id="rId6"/>
    <p:sldId id="258" r:id="rId7"/>
    <p:sldId id="267" r:id="rId8"/>
    <p:sldId id="260" r:id="rId9"/>
    <p:sldId id="261" r:id="rId10"/>
    <p:sldId id="262" r:id="rId11"/>
    <p:sldId id="265" r:id="rId12"/>
    <p:sldId id="266" r:id="rId13"/>
    <p:sldId id="26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0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37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88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308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91139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340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56017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57161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53064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938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66131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8287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0985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9489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18303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120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59439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648542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1233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485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8895649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8932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67515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138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85798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2454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4071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71416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080455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912272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08606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9136736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1675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22494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45370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77364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72245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776931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93533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9110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11287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2821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333574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7193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7067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7715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581042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61721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901657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006933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212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774120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0" b="0" i="0" u="none" strike="noStrike" kern="1200" cap="none" spc="0" normalizeH="0" baseline="0" noProof="0" dirty="0">
                <a:ln w="3175" cmpd="sng">
                  <a:noFill/>
                </a:ln>
                <a:solidFill>
                  <a:srgbClr val="A5301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714926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602960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782440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663727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104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024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487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77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91DD1-ECF3-4EC5-99CC-FC7815A6BFF3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FB628A-4729-447D-A4D2-1177419FC5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2268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9526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1BEF0D-F0BB-DE4B-95CE-6DB70DBA9567}" type="datetimeFigureOut"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3/31/2020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7F1E4F-1CFF-5643-939E-217C01CDF565}" type="slidenum"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EFFFF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EFFFF"/>
              </a:solidFill>
              <a:effectLst/>
              <a:uLnTx/>
              <a:uFillTx/>
              <a:latin typeface="Century Gothic" panose="020B0502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0399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39270" y="1571172"/>
            <a:ext cx="8915399" cy="2262781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Calibri" panose="020F0502020204030204" pitchFamily="34" charset="0"/>
              </a:rPr>
              <a:t>History of English Literature I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9269" y="3833953"/>
            <a:ext cx="8915399" cy="1126283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Lecture Topic: Anglo-Saxon </a:t>
            </a:r>
            <a:r>
              <a:rPr 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  <a:ea typeface="+mj-ea"/>
                <a:cs typeface="+mj-cs"/>
              </a:rPr>
              <a:t>Literature</a:t>
            </a:r>
          </a:p>
        </p:txBody>
      </p:sp>
    </p:spTree>
    <p:extLst>
      <p:ext uri="{BB962C8B-B14F-4D97-AF65-F5344CB8AC3E}">
        <p14:creationId xmlns:p14="http://schemas.microsoft.com/office/powerpoint/2010/main" val="263496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 Age of Heroic Ideals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Gradual Development of </a:t>
            </a:r>
            <a:r>
              <a:rPr lang="en-US" sz="2000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English 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Identity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Freedom, Glory, and Savagery  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Anglo-Saxon Poetry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Deep Influence on the Fantasy Genre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21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475" y="717098"/>
            <a:ext cx="8911687" cy="1280890"/>
          </a:xfrm>
        </p:spPr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Lecture Outline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8251" y="2133600"/>
            <a:ext cx="9282487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Introduction to Anglo-Saxons</a:t>
            </a:r>
          </a:p>
          <a:p>
            <a:r>
              <a:rPr lang="en-US" sz="2400" dirty="0" smtClean="0"/>
              <a:t>Introduction to Anglo-Saxon Literature</a:t>
            </a:r>
          </a:p>
          <a:p>
            <a:r>
              <a:rPr lang="en-US" sz="2400" dirty="0" smtClean="0"/>
              <a:t>Discussion on Anglo-Saxon Poetry</a:t>
            </a:r>
          </a:p>
          <a:p>
            <a:r>
              <a:rPr lang="en-US" sz="2400" dirty="0" smtClean="0"/>
              <a:t>Discussion on Anglo-Saxon Prose</a:t>
            </a:r>
          </a:p>
          <a:p>
            <a:r>
              <a:rPr lang="en-US" sz="2400" dirty="0" smtClean="0"/>
              <a:t>Conclusion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5820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Anglo-Saxons: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r>
              <a:rPr lang="en-US" dirty="0" smtClean="0"/>
              <a:t>Who were the Anglo-Saxons? </a:t>
            </a:r>
          </a:p>
          <a:p>
            <a:pPr lvl="1"/>
            <a:r>
              <a:rPr lang="en-US" sz="1800" dirty="0" smtClean="0"/>
              <a:t>Germanic tribe, from the coasts of Sweden and Denmark</a:t>
            </a:r>
          </a:p>
          <a:p>
            <a:pPr lvl="1"/>
            <a:r>
              <a:rPr lang="en-US" sz="1800" dirty="0" smtClean="0"/>
              <a:t>Early Settlers (Fifth century), “Ancestors” of the English Race (</a:t>
            </a:r>
            <a:r>
              <a:rPr lang="en-US" sz="1800" dirty="0" err="1" smtClean="0"/>
              <a:t>Mullik</a:t>
            </a:r>
            <a:r>
              <a:rPr lang="en-US" sz="1800" dirty="0" smtClean="0"/>
              <a:t>, p. 29)</a:t>
            </a:r>
          </a:p>
          <a:p>
            <a:pPr lvl="1"/>
            <a:r>
              <a:rPr lang="en-US" sz="1800" dirty="0" smtClean="0"/>
              <a:t>Anglo-Saxon Language: Old English</a:t>
            </a:r>
          </a:p>
          <a:p>
            <a:pPr lvl="1"/>
            <a:r>
              <a:rPr lang="en-US" sz="1800" dirty="0" smtClean="0"/>
              <a:t>Anglo-Saxon Religion: Pagans (Polytheists, worshiped Tiw, </a:t>
            </a:r>
            <a:r>
              <a:rPr lang="en-US" sz="1800" dirty="0" err="1" smtClean="0"/>
              <a:t>Woden</a:t>
            </a:r>
            <a:r>
              <a:rPr lang="en-US" sz="1800" dirty="0" smtClean="0"/>
              <a:t>, Thunor, among other Gods) </a:t>
            </a:r>
          </a:p>
          <a:p>
            <a:pPr lvl="2"/>
            <a:r>
              <a:rPr lang="en-US" sz="1800" dirty="0" smtClean="0"/>
              <a:t>Gradual Christianization of Anglo-Saxons</a:t>
            </a:r>
          </a:p>
          <a:p>
            <a:pPr lvl="2"/>
            <a:r>
              <a:rPr lang="en-US" sz="1800" dirty="0" smtClean="0"/>
              <a:t>Churches and Monasteries </a:t>
            </a:r>
          </a:p>
        </p:txBody>
      </p:sp>
    </p:spTree>
    <p:extLst>
      <p:ext uri="{BB962C8B-B14F-4D97-AF65-F5344CB8AC3E}">
        <p14:creationId xmlns:p14="http://schemas.microsoft.com/office/powerpoint/2010/main" val="54834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Anglo-Saxons: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618715"/>
            <a:ext cx="8915400" cy="4397828"/>
          </a:xfrm>
        </p:spPr>
        <p:txBody>
          <a:bodyPr>
            <a:noAutofit/>
          </a:bodyPr>
          <a:lstStyle/>
          <a:p>
            <a:r>
              <a:rPr lang="en-US" dirty="0" smtClean="0"/>
              <a:t>What </a:t>
            </a:r>
            <a:r>
              <a:rPr lang="en-US" dirty="0"/>
              <a:t>were Anglo-Saxons like? </a:t>
            </a:r>
          </a:p>
          <a:p>
            <a:pPr lvl="1"/>
            <a:r>
              <a:rPr lang="en-US" sz="1800" dirty="0"/>
              <a:t>Heroic: Brave on the Battlefield</a:t>
            </a:r>
          </a:p>
          <a:p>
            <a:pPr lvl="1"/>
            <a:r>
              <a:rPr lang="en-US" sz="1800" dirty="0"/>
              <a:t>Passionate: Glory</a:t>
            </a:r>
          </a:p>
          <a:p>
            <a:pPr lvl="1"/>
            <a:r>
              <a:rPr lang="en-US" sz="1800" dirty="0"/>
              <a:t>Primal: Savagery, Fierceness   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168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Anglo-Saxon Age: 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Anglo-Saxon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Period:  </a:t>
            </a:r>
          </a:p>
          <a:p>
            <a:pPr lvl="1"/>
            <a:r>
              <a:rPr lang="en-US" sz="2000" dirty="0"/>
              <a:t>Earliest Period of the History of </a:t>
            </a:r>
            <a:r>
              <a:rPr lang="en-US" sz="2000" b="1" i="1" dirty="0"/>
              <a:t>English</a:t>
            </a:r>
            <a:r>
              <a:rPr lang="en-US" sz="2000" i="1" dirty="0"/>
              <a:t> </a:t>
            </a:r>
            <a:r>
              <a:rPr lang="en-US" sz="2000" dirty="0"/>
              <a:t>Literature</a:t>
            </a:r>
          </a:p>
          <a:p>
            <a:pPr lvl="1"/>
            <a:r>
              <a:rPr lang="en-US" sz="2000" dirty="0"/>
              <a:t>Extends from: 449 A.D. </a:t>
            </a:r>
            <a:r>
              <a:rPr lang="en-US" sz="2000"/>
              <a:t>to </a:t>
            </a:r>
            <a:r>
              <a:rPr lang="en-US" sz="2000" smtClean="0"/>
              <a:t>1066 </a:t>
            </a:r>
            <a:r>
              <a:rPr lang="en-US" sz="2000" dirty="0"/>
              <a:t>A.D. </a:t>
            </a:r>
          </a:p>
          <a:p>
            <a:pPr lvl="1"/>
            <a:r>
              <a:rPr lang="en-US" sz="2000" dirty="0"/>
              <a:t>Least output in terms of literary </a:t>
            </a:r>
            <a:r>
              <a:rPr lang="en-US" sz="2000" dirty="0" smtClean="0"/>
              <a:t>works</a:t>
            </a:r>
          </a:p>
          <a:p>
            <a:pPr lvl="1"/>
            <a:r>
              <a:rPr lang="en-US" sz="2000" dirty="0" smtClean="0"/>
              <a:t>Development in Poetry, and Prose </a:t>
            </a:r>
            <a:endParaRPr lang="en-US" sz="2000" dirty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6410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Heroic Poetry during the Anglo-Saxon Age 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r>
              <a:rPr lang="en-US" sz="2000" dirty="0" smtClean="0"/>
              <a:t>The Fight at </a:t>
            </a:r>
            <a:r>
              <a:rPr lang="en-US" sz="2000" dirty="0" err="1" smtClean="0"/>
              <a:t>Finnesburg</a:t>
            </a:r>
            <a:endParaRPr lang="en-US" sz="2000" dirty="0" smtClean="0"/>
          </a:p>
          <a:p>
            <a:pPr lvl="1"/>
            <a:r>
              <a:rPr lang="en-US" sz="2000" dirty="0" err="1" smtClean="0"/>
              <a:t>Waldhere</a:t>
            </a:r>
            <a:endParaRPr lang="en-US" sz="2000" dirty="0" smtClean="0"/>
          </a:p>
          <a:p>
            <a:pPr lvl="1"/>
            <a:r>
              <a:rPr lang="en-US" sz="2000" dirty="0" err="1" smtClean="0"/>
              <a:t>Widsith</a:t>
            </a:r>
            <a:endParaRPr lang="en-US" sz="2000" dirty="0" smtClean="0"/>
          </a:p>
          <a:p>
            <a:pPr lvl="1"/>
            <a:r>
              <a:rPr lang="en-US" sz="2000" dirty="0" smtClean="0"/>
              <a:t>Beowulf: Heroic Epic</a:t>
            </a:r>
          </a:p>
          <a:p>
            <a:pPr lvl="2"/>
            <a:r>
              <a:rPr lang="en-US" sz="1800" dirty="0" smtClean="0"/>
              <a:t>Author: Unknown, “Beowulf Poet”</a:t>
            </a:r>
          </a:p>
          <a:p>
            <a:pPr lvl="2"/>
            <a:r>
              <a:rPr lang="en-US" sz="1800" dirty="0" smtClean="0"/>
              <a:t>Date of Composition: Unknown </a:t>
            </a:r>
          </a:p>
          <a:p>
            <a:pPr lvl="2"/>
            <a:r>
              <a:rPr lang="en-US" sz="1800" dirty="0" smtClean="0"/>
              <a:t>Survives in the </a:t>
            </a:r>
            <a:r>
              <a:rPr lang="en-US" sz="1800" dirty="0" err="1" smtClean="0"/>
              <a:t>Nowell</a:t>
            </a:r>
            <a:r>
              <a:rPr lang="en-US" sz="1800" dirty="0" smtClean="0"/>
              <a:t> Codex</a:t>
            </a:r>
          </a:p>
          <a:p>
            <a:pPr lvl="2"/>
            <a:r>
              <a:rPr lang="en-US" sz="1800" dirty="0" smtClean="0"/>
              <a:t>Highly Influential Poem </a:t>
            </a:r>
          </a:p>
          <a:p>
            <a:pPr lvl="2"/>
            <a:r>
              <a:rPr lang="en-US" sz="1800" dirty="0" smtClean="0"/>
              <a:t>Reveals the values and culture of the age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6142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 Poetry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Religious Poetry during the Anglo-Saxon Age 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r>
              <a:rPr lang="en-US" sz="2000" dirty="0" smtClean="0"/>
              <a:t>Caedmon</a:t>
            </a:r>
          </a:p>
          <a:p>
            <a:pPr lvl="2"/>
            <a:r>
              <a:rPr lang="en-US" sz="1800" dirty="0"/>
              <a:t>Caedmon’s Hymn</a:t>
            </a:r>
            <a:endParaRPr lang="en-US" sz="1800" dirty="0" smtClean="0"/>
          </a:p>
          <a:p>
            <a:pPr lvl="1"/>
            <a:r>
              <a:rPr lang="en-US" sz="2000" dirty="0" smtClean="0"/>
              <a:t>Cynewulf</a:t>
            </a:r>
          </a:p>
          <a:p>
            <a:pPr lvl="2"/>
            <a:r>
              <a:rPr lang="en-US" sz="1800" dirty="0" smtClean="0"/>
              <a:t>Crist</a:t>
            </a:r>
          </a:p>
          <a:p>
            <a:pPr lvl="1"/>
            <a:r>
              <a:rPr lang="en-US" sz="2000" dirty="0" smtClean="0"/>
              <a:t>Dream of the Rood</a:t>
            </a:r>
          </a:p>
          <a:p>
            <a:pPr lvl="1"/>
            <a:r>
              <a:rPr lang="en-US" sz="2000" dirty="0" smtClean="0"/>
              <a:t>Christ and Satan</a:t>
            </a:r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48538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The Anglo-Saxon </a:t>
            </a: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Chronicle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Aelfric 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1"/>
            <a:r>
              <a:rPr lang="en-US" dirty="0"/>
              <a:t>Catholic </a:t>
            </a:r>
            <a:r>
              <a:rPr lang="en-US" dirty="0" smtClean="0"/>
              <a:t>Homilies</a:t>
            </a:r>
          </a:p>
          <a:p>
            <a:pPr lvl="0">
              <a:buClr>
                <a:srgbClr val="A53010"/>
              </a:buClr>
            </a:pPr>
            <a:endParaRPr lang="en-US" sz="20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A53010"/>
              </a:buClr>
            </a:pPr>
            <a:r>
              <a:rPr lang="en-US" sz="2000" dirty="0" err="1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Wulfstan</a:t>
            </a:r>
            <a:r>
              <a:rPr lang="en-US" sz="2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71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Anglo-Saxon Prose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1727201"/>
            <a:ext cx="8915400" cy="4397828"/>
          </a:xfrm>
        </p:spPr>
        <p:txBody>
          <a:bodyPr>
            <a:normAutofit/>
          </a:bodyPr>
          <a:lstStyle/>
          <a:p>
            <a:pPr lvl="0">
              <a:buClr>
                <a:srgbClr val="A53010"/>
              </a:buClr>
            </a:pPr>
            <a:r>
              <a:rPr lang="en-US" sz="2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King Alfred</a:t>
            </a:r>
          </a:p>
          <a:p>
            <a:pPr lvl="1">
              <a:buClr>
                <a:srgbClr val="A53010"/>
              </a:buClr>
            </a:pPr>
            <a:r>
              <a:rPr lang="en-US" sz="1800" dirty="0">
                <a:solidFill>
                  <a:prstClr val="black">
                    <a:lumMod val="75000"/>
                    <a:lumOff val="25000"/>
                  </a:prstClr>
                </a:solidFill>
              </a:rPr>
              <a:t>Translated works from Latin into Old English</a:t>
            </a:r>
          </a:p>
          <a:p>
            <a:pPr lvl="2">
              <a:buClr>
                <a:srgbClr val="A53010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Pope Gregory’s </a:t>
            </a:r>
            <a:r>
              <a:rPr lang="en-US" sz="16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Pastoral Care</a:t>
            </a:r>
          </a:p>
          <a:p>
            <a:pPr lvl="2">
              <a:buClr>
                <a:srgbClr val="A53010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Boethius’s </a:t>
            </a:r>
            <a:r>
              <a:rPr lang="en-US" sz="16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Consolation of Philosophy</a:t>
            </a:r>
          </a:p>
          <a:p>
            <a:pPr lvl="2">
              <a:buClr>
                <a:srgbClr val="A53010"/>
              </a:buClr>
            </a:pPr>
            <a:r>
              <a:rPr lang="en-US" sz="16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St. Augustine of Hippo’s </a:t>
            </a:r>
            <a:r>
              <a:rPr lang="en-US" sz="1600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Soliloquies</a:t>
            </a:r>
            <a:endParaRPr lang="en-US" sz="20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3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3.xml><?xml version="1.0" encoding="utf-8"?>
<a:theme xmlns:a="http://schemas.openxmlformats.org/drawingml/2006/main" name="1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4.xml><?xml version="1.0" encoding="utf-8"?>
<a:theme xmlns:a="http://schemas.openxmlformats.org/drawingml/2006/main" name="2_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284</Words>
  <Application>Microsoft Office PowerPoint</Application>
  <PresentationFormat>Widescreen</PresentationFormat>
  <Paragraphs>69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Calibri</vt:lpstr>
      <vt:lpstr>Calibri Light</vt:lpstr>
      <vt:lpstr>Century Gothic</vt:lpstr>
      <vt:lpstr>Wingdings 3</vt:lpstr>
      <vt:lpstr>Office Theme</vt:lpstr>
      <vt:lpstr>Wisp</vt:lpstr>
      <vt:lpstr>1_Wisp</vt:lpstr>
      <vt:lpstr>2_Wisp</vt:lpstr>
      <vt:lpstr>History of English Literature I</vt:lpstr>
      <vt:lpstr>Lecture Outline</vt:lpstr>
      <vt:lpstr>Anglo-Saxons: Introduction</vt:lpstr>
      <vt:lpstr>Anglo-Saxons: Introduction</vt:lpstr>
      <vt:lpstr>The Anglo-Saxon Age: Introduction </vt:lpstr>
      <vt:lpstr>Anglo-Saxon Poetry</vt:lpstr>
      <vt:lpstr>Anglo-Saxon Poetry</vt:lpstr>
      <vt:lpstr>Anglo-Saxon Prose</vt:lpstr>
      <vt:lpstr>Anglo-Saxon Prose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English Literature I</dc:title>
  <dc:creator>Arslan Ahmad</dc:creator>
  <cp:lastModifiedBy>Arslan Ahmad</cp:lastModifiedBy>
  <cp:revision>30</cp:revision>
  <dcterms:created xsi:type="dcterms:W3CDTF">2020-03-25T19:51:05Z</dcterms:created>
  <dcterms:modified xsi:type="dcterms:W3CDTF">2020-03-31T15:39:39Z</dcterms:modified>
</cp:coreProperties>
</file>